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9144000"/>
  <p:notesSz cx="6858000" cy="9144000"/>
  <p:embeddedFontLst>
    <p:embeddedFont>
      <p:font typeface="Constantia"/>
      <p:regular r:id="rId22"/>
      <p:bold r:id="rId23"/>
      <p:italic r:id="rId24"/>
      <p:boldItalic r:id="rId25"/>
    </p:embeddedFont>
    <p:embeddedFont>
      <p:font typeface="Old Standard TT"/>
      <p:regular r:id="rId26"/>
      <p:bold r:id="rId27"/>
      <p: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Constantia-regular.fntdata"/><Relationship Id="rId21" Type="http://schemas.openxmlformats.org/officeDocument/2006/relationships/slide" Target="slides/slide17.xml"/><Relationship Id="rId24" Type="http://schemas.openxmlformats.org/officeDocument/2006/relationships/font" Target="fonts/Constantia-italic.fntdata"/><Relationship Id="rId23" Type="http://schemas.openxmlformats.org/officeDocument/2006/relationships/font" Target="fonts/Constantia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ldStandardTT-regular.fntdata"/><Relationship Id="rId25" Type="http://schemas.openxmlformats.org/officeDocument/2006/relationships/font" Target="fonts/Constantia-boldItalic.fntdata"/><Relationship Id="rId28" Type="http://schemas.openxmlformats.org/officeDocument/2006/relationships/font" Target="fonts/OldStandardTT-italic.fntdata"/><Relationship Id="rId27" Type="http://schemas.openxmlformats.org/officeDocument/2006/relationships/font" Target="fonts/OldStandardT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png>
</file>

<file path=ppt/media/image02.jp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" name="Shape 248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" name="Shape 258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" name="Shape 267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" name="Shape 276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" name="Shape 285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4" name="Shape 294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" name="Shape 223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" name="Shape 230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0" y="133"/>
            <a:ext cx="9144000" cy="228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5" name="Shape 15"/>
          <p:cNvCxnSpPr/>
          <p:nvPr/>
        </p:nvCxnSpPr>
        <p:spPr>
          <a:xfrm>
            <a:off x="641934" y="4796666"/>
            <a:ext cx="390299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Shape 16"/>
          <p:cNvSpPr txBox="1"/>
          <p:nvPr>
            <p:ph type="ctrTitle"/>
          </p:nvPr>
        </p:nvSpPr>
        <p:spPr>
          <a:xfrm>
            <a:off x="512700" y="2524400"/>
            <a:ext cx="8118600" cy="2030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12700" y="5120852"/>
            <a:ext cx="8118600" cy="1050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311700" y="1386200"/>
            <a:ext cx="8520600" cy="2808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b="1" sz="14000"/>
            </a:lvl1pPr>
            <a:lvl2pPr lvl="1" rtl="0" algn="ctr">
              <a:spcBef>
                <a:spcPts val="0"/>
              </a:spcBef>
              <a:buSzPct val="100000"/>
              <a:defRPr b="1" sz="14000"/>
            </a:lvl2pPr>
            <a:lvl3pPr lvl="2" rtl="0" algn="ctr">
              <a:spcBef>
                <a:spcPts val="0"/>
              </a:spcBef>
              <a:buSzPct val="100000"/>
              <a:defRPr b="1" sz="14000"/>
            </a:lvl3pPr>
            <a:lvl4pPr lvl="3" rtl="0" algn="ctr">
              <a:spcBef>
                <a:spcPts val="0"/>
              </a:spcBef>
              <a:buSzPct val="100000"/>
              <a:defRPr b="1" sz="14000"/>
            </a:lvl4pPr>
            <a:lvl5pPr lvl="4" rtl="0" algn="ctr">
              <a:spcBef>
                <a:spcPts val="0"/>
              </a:spcBef>
              <a:buSzPct val="100000"/>
              <a:defRPr b="1" sz="14000"/>
            </a:lvl5pPr>
            <a:lvl6pPr lvl="5" rtl="0" algn="ctr">
              <a:spcBef>
                <a:spcPts val="0"/>
              </a:spcBef>
              <a:buSzPct val="100000"/>
              <a:defRPr b="1" sz="14000"/>
            </a:lvl6pPr>
            <a:lvl7pPr lvl="6" rtl="0" algn="ctr">
              <a:spcBef>
                <a:spcPts val="0"/>
              </a:spcBef>
              <a:buSzPct val="100000"/>
              <a:defRPr b="1" sz="14000"/>
            </a:lvl7pPr>
            <a:lvl8pPr lvl="7" rtl="0" algn="ctr">
              <a:spcBef>
                <a:spcPts val="0"/>
              </a:spcBef>
              <a:buSzPct val="100000"/>
              <a:defRPr b="1" sz="14000"/>
            </a:lvl8pPr>
            <a:lvl9pPr lvl="8" rtl="0"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11700" y="4304566"/>
            <a:ext cx="8520600" cy="1734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457200" y="7048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Calibri"/>
              <a:buNone/>
              <a:defRPr b="0" i="0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457200" y="1935161"/>
            <a:ext cx="82296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7475" lvl="0" marL="274320" marR="0" rtl="0" algn="l">
              <a:spcBef>
                <a:spcPts val="52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b="0" i="0" sz="2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-129540" lvl="1" marL="640080" marR="0" rtl="0" algn="l">
              <a:spcBef>
                <a:spcPts val="48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b="0" i="0" sz="2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-160655" lvl="2" marL="914400" marR="0" rtl="0" algn="l">
              <a:spcBef>
                <a:spcPts val="42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b="0" i="0" sz="21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-128269" lvl="3" marL="1188720" marR="0" rtl="0" algn="l">
              <a:spcBef>
                <a:spcPts val="40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b="0" i="0" sz="20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-135889" lvl="4" marL="1463040" marR="0" rtl="0" algn="l">
              <a:spcBef>
                <a:spcPts val="40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b="0" i="0" sz="20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-121920" lvl="5" marL="1737360" marR="0" rtl="0" algn="l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-111760" lvl="6" marL="1920240" marR="0" rtl="0" algn="l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-86360" lvl="7" marL="219456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-93979" lvl="8" marL="2468880" marR="0" rtl="0" algn="l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2667000" y="6356350"/>
            <a:ext cx="335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7924800" y="6356350"/>
            <a:ext cx="76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5C75"/>
              </a:buClr>
              <a:buSzPct val="25000"/>
              <a:buFont typeface="Constantia"/>
              <a:buNone/>
            </a:pPr>
            <a:fld id="{00000000-1234-1234-1234-123412341234}" type="slidenum">
              <a:rPr b="0" i="0" lang="en-US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457200" y="7040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Calibri"/>
              <a:buNone/>
              <a:defRPr b="0" i="0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457200" y="1920084"/>
            <a:ext cx="4038600" cy="44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7475" lvl="0" marL="274320" marR="0" rtl="0" algn="l">
              <a:spcBef>
                <a:spcPts val="52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6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-129540" lvl="1" marL="640080" marR="0" rtl="0" algn="l">
              <a:spcBef>
                <a:spcPts val="48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b="0" i="0" sz="2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-165100" lvl="2" marL="914400" marR="0" rtl="0" algn="l">
              <a:spcBef>
                <a:spcPts val="40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b="0" i="0" sz="20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-136525" lvl="3" marL="1188720" marR="0" rtl="0" algn="l">
              <a:spcBef>
                <a:spcPts val="36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-144144" lvl="4" marL="1463040" marR="0" rtl="0" algn="l">
              <a:spcBef>
                <a:spcPts val="36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-121920" lvl="5" marL="1737360" marR="0" rtl="0" algn="l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-111760" lvl="6" marL="1920240" marR="0" rtl="0" algn="l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-86360" lvl="7" marL="219456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-93979" lvl="8" marL="2468880" marR="0" rtl="0" algn="l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648200" y="1920084"/>
            <a:ext cx="4038600" cy="44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7475" lvl="0" marL="274320" marR="0" rtl="0" algn="l">
              <a:spcBef>
                <a:spcPts val="52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6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-129540" lvl="1" marL="640080" marR="0" rtl="0" algn="l">
              <a:spcBef>
                <a:spcPts val="48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b="0" i="0" sz="2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-165100" lvl="2" marL="914400" marR="0" rtl="0" algn="l">
              <a:spcBef>
                <a:spcPts val="40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b="0" i="0" sz="20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-136525" lvl="3" marL="1188720" marR="0" rtl="0" algn="l">
              <a:spcBef>
                <a:spcPts val="36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-144144" lvl="4" marL="1463040" marR="0" rtl="0" algn="l">
              <a:spcBef>
                <a:spcPts val="36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-121920" lvl="5" marL="1737360" marR="0" rtl="0" algn="l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-111760" lvl="6" marL="1920240" marR="0" rtl="0" algn="l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-86360" lvl="7" marL="219456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-93979" lvl="8" marL="2468880" marR="0" rtl="0" algn="l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2667000" y="6356350"/>
            <a:ext cx="335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7924800" y="6356350"/>
            <a:ext cx="76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5C75"/>
              </a:buClr>
              <a:buSzPct val="25000"/>
              <a:buFont typeface="Constantia"/>
              <a:buNone/>
            </a:pPr>
            <a:fld id="{00000000-1234-1234-1234-123412341234}" type="slidenum">
              <a:rPr b="0" i="0" lang="en-US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641934" y="4796666"/>
            <a:ext cx="390299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" name="Shape 21"/>
          <p:cNvSpPr txBox="1"/>
          <p:nvPr>
            <p:ph type="title"/>
          </p:nvPr>
        </p:nvSpPr>
        <p:spPr>
          <a:xfrm>
            <a:off x="512700" y="2524400"/>
            <a:ext cx="8118600" cy="2030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" name="Shape 25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562133"/>
            <a:ext cx="8520600" cy="4529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562233"/>
            <a:ext cx="3999900" cy="4529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2" type="body"/>
          </p:nvPr>
        </p:nvSpPr>
        <p:spPr>
          <a:xfrm>
            <a:off x="4832400" y="1562233"/>
            <a:ext cx="3999900" cy="4529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490250" y="701800"/>
            <a:ext cx="5604000" cy="545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4572000" y="-33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" name="Shape 45"/>
          <p:cNvCxnSpPr/>
          <p:nvPr/>
        </p:nvCxnSpPr>
        <p:spPr>
          <a:xfrm>
            <a:off x="5029675" y="59940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Shape 46"/>
          <p:cNvSpPr txBox="1"/>
          <p:nvPr>
            <p:ph type="title"/>
          </p:nvPr>
        </p:nvSpPr>
        <p:spPr>
          <a:xfrm>
            <a:off x="265500" y="1843133"/>
            <a:ext cx="4045200" cy="1777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265500" y="3692001"/>
            <a:ext cx="4045200" cy="179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311700" y="1562133"/>
            <a:ext cx="8520600" cy="45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ld Standard TT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0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7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jpg"/><Relationship Id="rId4" Type="http://schemas.openxmlformats.org/officeDocument/2006/relationships/image" Target="../media/image1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jp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2.jpg"/><Relationship Id="rId4" Type="http://schemas.openxmlformats.org/officeDocument/2006/relationships/hyperlink" Target="https://en.wikipedia.org/wiki/Visual_perception" TargetMode="External"/><Relationship Id="rId5" Type="http://schemas.openxmlformats.org/officeDocument/2006/relationships/hyperlink" Target="https://en.wikipedia.org/wiki/Food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jpg"/><Relationship Id="rId4" Type="http://schemas.openxmlformats.org/officeDocument/2006/relationships/image" Target="../media/image06.png"/><Relationship Id="rId5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jpg"/><Relationship Id="rId4" Type="http://schemas.openxmlformats.org/officeDocument/2006/relationships/image" Target="../media/image0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2.jpg"/><Relationship Id="rId4" Type="http://schemas.openxmlformats.org/officeDocument/2006/relationships/image" Target="../media/image03.png"/><Relationship Id="rId5" Type="http://schemas.openxmlformats.org/officeDocument/2006/relationships/image" Target="../media/image0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2.jpg"/><Relationship Id="rId4" Type="http://schemas.openxmlformats.org/officeDocument/2006/relationships/image" Target="../media/image0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0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ctrTitle"/>
          </p:nvPr>
        </p:nvSpPr>
        <p:spPr>
          <a:xfrm>
            <a:off x="271462" y="68337"/>
            <a:ext cx="8601000" cy="20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18275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E0EA"/>
              </a:buClr>
              <a:buSzPct val="25000"/>
              <a:buFont typeface="Calibri"/>
              <a:buNone/>
            </a:pPr>
            <a:r>
              <a:rPr lang="en-US"/>
              <a:t>See-Food Service Supreme (SFSS)</a:t>
            </a:r>
          </a:p>
        </p:txBody>
      </p:sp>
      <p:sp>
        <p:nvSpPr>
          <p:cNvPr id="77" name="Shape 77"/>
          <p:cNvSpPr txBox="1"/>
          <p:nvPr>
            <p:ph idx="1" type="subTitle"/>
          </p:nvPr>
        </p:nvSpPr>
        <p:spPr>
          <a:xfrm>
            <a:off x="533400" y="3228975"/>
            <a:ext cx="7854949" cy="17526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0" rIns="18275" tIns="45700">
            <a:noAutofit/>
          </a:bodyPr>
          <a:lstStyle/>
          <a:p>
            <a:pPr indent="0" lvl="0" marL="0" marR="4572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b="1" lang="en-US"/>
              <a:t>Castro, Rolf Sheehan</a:t>
            </a:r>
          </a:p>
          <a:p>
            <a:pPr indent="0" lvl="0" marL="0" marR="4572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b="1" lang="en-US"/>
              <a:t>Gray, Haley</a:t>
            </a:r>
          </a:p>
          <a:p>
            <a:pPr indent="0" lvl="0" marL="0" marR="4572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b="1" lang="en-US"/>
              <a:t>Juneja, Kunal</a:t>
            </a:r>
          </a:p>
          <a:p>
            <a:pPr indent="0" lvl="0" marL="0" marR="4572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b="1" lang="en-US"/>
              <a:t>Suarez, Nathaniel</a:t>
            </a: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Product Upload Module</a:t>
            </a:r>
          </a:p>
        </p:txBody>
      </p:sp>
      <p:sp>
        <p:nvSpPr>
          <p:cNvPr id="242" name="Shape 242"/>
          <p:cNvSpPr txBox="1"/>
          <p:nvPr/>
        </p:nvSpPr>
        <p:spPr>
          <a:xfrm>
            <a:off x="417575" y="1410875"/>
            <a:ext cx="3613800" cy="4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-US" sz="1500"/>
              <a:t>With the Product Upload Module, it is in charge of keeping the products, that are in stock, organized.</a:t>
            </a:r>
          </a:p>
          <a:p>
            <a:pPr indent="-323850" lvl="0" marL="914400" rtl="0">
              <a:spcBef>
                <a:spcPts val="0"/>
              </a:spcBef>
              <a:buClr>
                <a:schemeClr val="dk1"/>
              </a:buClr>
              <a:buSzPct val="100000"/>
              <a:buChar char="-"/>
            </a:pPr>
            <a:r>
              <a:rPr lang="en-US" sz="1500">
                <a:solidFill>
                  <a:schemeClr val="dk1"/>
                </a:solidFill>
              </a:rPr>
              <a:t>It allows the vendor to see what is currently in stock and what products are out of stock.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/>
          </a:p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-US" sz="1500"/>
              <a:t>It sends product information to the See-Food Controller so that the users who are browsing what products to purchase can have a more detailed description/information straight from the database.</a:t>
            </a:r>
          </a:p>
        </p:txBody>
      </p:sp>
      <p:sp>
        <p:nvSpPr>
          <p:cNvPr id="243" name="Shape 243"/>
          <p:cNvSpPr txBox="1"/>
          <p:nvPr/>
        </p:nvSpPr>
        <p:spPr>
          <a:xfrm>
            <a:off x="4898700" y="1410875"/>
            <a:ext cx="3933600" cy="22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1500"/>
          </a:p>
        </p:txBody>
      </p:sp>
      <p:pic>
        <p:nvPicPr>
          <p:cNvPr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987" y="1881275"/>
            <a:ext cx="3157016" cy="28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/>
              <a:t>Registration Module</a:t>
            </a:r>
          </a:p>
        </p:txBody>
      </p:sp>
      <p:sp>
        <p:nvSpPr>
          <p:cNvPr id="251" name="Shape 251"/>
          <p:cNvSpPr txBox="1"/>
          <p:nvPr/>
        </p:nvSpPr>
        <p:spPr>
          <a:xfrm>
            <a:off x="417575" y="1410875"/>
            <a:ext cx="3613800" cy="4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500">
                <a:solidFill>
                  <a:schemeClr val="dk1"/>
                </a:solidFill>
              </a:rPr>
              <a:t>Creates a new user which can store user data to allow viewing of past and present orders.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500">
                <a:solidFill>
                  <a:schemeClr val="dk1"/>
                </a:solidFill>
              </a:rPr>
              <a:t>Works with the Login Module, in which that it validates user login if a user that has registered is found.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500">
                <a:solidFill>
                  <a:schemeClr val="dk1"/>
                </a:solidFill>
              </a:rPr>
              <a:t>Also allows the user for adding, editing, and/or deleting of their own user data. Adding, editing, and/or deleting includes:</a:t>
            </a:r>
          </a:p>
          <a:p>
            <a:pPr indent="-323850" lvl="0" marL="914400" rtl="0">
              <a:spcBef>
                <a:spcPts val="0"/>
              </a:spcBef>
              <a:buClr>
                <a:schemeClr val="dk1"/>
              </a:buClr>
              <a:buSzPct val="100000"/>
              <a:buChar char="-"/>
            </a:pPr>
            <a:r>
              <a:rPr lang="en-US" sz="1500">
                <a:solidFill>
                  <a:schemeClr val="dk1"/>
                </a:solidFill>
              </a:rPr>
              <a:t>Change/add/deletion of address, mailing address, phone numbers, payment information, and user name.</a:t>
            </a:r>
          </a:p>
        </p:txBody>
      </p:sp>
      <p:sp>
        <p:nvSpPr>
          <p:cNvPr id="252" name="Shape 252"/>
          <p:cNvSpPr txBox="1"/>
          <p:nvPr/>
        </p:nvSpPr>
        <p:spPr>
          <a:xfrm>
            <a:off x="5492775" y="1892700"/>
            <a:ext cx="19917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&lt;2 images here&gt;</a:t>
            </a:r>
          </a:p>
        </p:txBody>
      </p:sp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8962" y="431175"/>
            <a:ext cx="4807825" cy="3195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Shape 2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3775" y="3779308"/>
            <a:ext cx="4448175" cy="2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/>
              <a:t>Order Module</a:t>
            </a:r>
          </a:p>
        </p:txBody>
      </p:sp>
      <p:sp>
        <p:nvSpPr>
          <p:cNvPr id="261" name="Shape 261"/>
          <p:cNvSpPr txBox="1"/>
          <p:nvPr/>
        </p:nvSpPr>
        <p:spPr>
          <a:xfrm>
            <a:off x="417575" y="1410875"/>
            <a:ext cx="3613800" cy="4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lang="en-US" sz="2000"/>
              <a:t>The Order Module allows the user to place fresh See-Food products into their own personalized Shopping Carts.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lang="en-US" sz="2000"/>
              <a:t>This module also interacts with the Order Confirmation and Shopping Cart Modules to verify the orders the user has placed in their Shopping Cart.</a:t>
            </a:r>
          </a:p>
        </p:txBody>
      </p:sp>
      <p:pic>
        <p:nvPicPr>
          <p:cNvPr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5925" y="593374"/>
            <a:ext cx="2516372" cy="315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Shape 2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3175" y="3879774"/>
            <a:ext cx="2676525" cy="26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/>
              <a:t>Order Confirmation Module</a:t>
            </a:r>
          </a:p>
        </p:txBody>
      </p:sp>
      <p:sp>
        <p:nvSpPr>
          <p:cNvPr id="270" name="Shape 270"/>
          <p:cNvSpPr txBox="1"/>
          <p:nvPr/>
        </p:nvSpPr>
        <p:spPr>
          <a:xfrm>
            <a:off x="401525" y="1092150"/>
            <a:ext cx="3613800" cy="59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lang="en-US" sz="2000"/>
              <a:t>The Order Module provides the user their product receipt after their order has been placed.</a:t>
            </a:r>
          </a:p>
          <a:p>
            <a:pPr indent="-355600" lvl="0" marL="914400" rtl="0">
              <a:spcBef>
                <a:spcPts val="0"/>
              </a:spcBef>
              <a:buSzPct val="100000"/>
              <a:buChar char="-"/>
            </a:pPr>
            <a:r>
              <a:rPr lang="en-US" sz="2000"/>
              <a:t>Allows user to print or send their product receipt to their email.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lang="en-US" sz="2000"/>
              <a:t>This module </a:t>
            </a:r>
            <a:r>
              <a:rPr lang="en-US" sz="2000"/>
              <a:t>then adds the order to the Product Data for recording the user’s activity.</a:t>
            </a:r>
          </a:p>
          <a:p>
            <a:pPr indent="-355600" lvl="0" marL="914400" rtl="0">
              <a:spcBef>
                <a:spcPts val="0"/>
              </a:spcBef>
              <a:buSzPct val="100000"/>
              <a:buChar char="-"/>
            </a:pPr>
            <a:r>
              <a:rPr lang="en-US" sz="2000"/>
              <a:t>It is to allow the user to view and check the status of their orders.</a:t>
            </a:r>
          </a:p>
          <a:p>
            <a:pPr indent="-355600" lvl="0" marL="914400" rtl="0">
              <a:spcBef>
                <a:spcPts val="0"/>
              </a:spcBef>
              <a:buSzPct val="100000"/>
              <a:buChar char="-"/>
            </a:pPr>
            <a:r>
              <a:rPr lang="en-US" sz="2000"/>
              <a:t>Also allows the users to view past orders.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4625400" y="1092150"/>
            <a:ext cx="4206900" cy="26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2000">
                <a:solidFill>
                  <a:schemeClr val="dk1"/>
                </a:solidFill>
              </a:rPr>
              <a:t>This module also interacts with the See-Food Controller to redirect the user back to the home page of the website after they are done reviewing their product receipt.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Checkout Example.png"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7750" y="3581600"/>
            <a:ext cx="4816975" cy="290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/>
              <a:t>Live Camera Feed Module</a:t>
            </a:r>
          </a:p>
        </p:txBody>
      </p:sp>
      <p:sp>
        <p:nvSpPr>
          <p:cNvPr id="279" name="Shape 279"/>
          <p:cNvSpPr txBox="1"/>
          <p:nvPr/>
        </p:nvSpPr>
        <p:spPr>
          <a:xfrm>
            <a:off x="417575" y="1410875"/>
            <a:ext cx="3613800" cy="4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-US" sz="1800"/>
              <a:t>Live Camera Feed Module will provide a live feed of See-Food products to users, displaying the always-fresh-Seafood of See-Food Service Supreme!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-US" sz="1800"/>
              <a:t>It interacts with the See-Food Controller so that the user can navigate through different live feed cameras to see their desired See-Food product. </a:t>
            </a:r>
          </a:p>
        </p:txBody>
      </p:sp>
      <p:pic>
        <p:nvPicPr>
          <p:cNvPr id="280" name="Shape 2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3775" y="1410875"/>
            <a:ext cx="4648525" cy="27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Shape 2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6099" y="4191900"/>
            <a:ext cx="3613799" cy="256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type="title"/>
          </p:nvPr>
        </p:nvSpPr>
        <p:spPr>
          <a:xfrm>
            <a:off x="311700" y="593423"/>
            <a:ext cx="8520600" cy="559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Shopping Cart Module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  <p:pic>
        <p:nvPicPr>
          <p:cNvPr descr="images.jpeg" id="288" name="Shape 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7575" y="1233025"/>
            <a:ext cx="3414724" cy="19665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s (1).jpeg" id="289" name="Shape 2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8352" y="3701552"/>
            <a:ext cx="2490750" cy="2490774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Shape 290"/>
          <p:cNvSpPr txBox="1"/>
          <p:nvPr/>
        </p:nvSpPr>
        <p:spPr>
          <a:xfrm>
            <a:off x="535375" y="1376700"/>
            <a:ext cx="4372200" cy="44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ct val="100000"/>
              <a:buChar char="●"/>
            </a:pPr>
            <a:r>
              <a:rPr lang="en-US" sz="1600"/>
              <a:t>The Shopping Cart Module helps the user to view or edit their Shopping Cart.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-330200" lvl="0" marL="457200" rtl="0">
              <a:spcBef>
                <a:spcPts val="0"/>
              </a:spcBef>
              <a:buSzPct val="100000"/>
              <a:buChar char="●"/>
            </a:pPr>
            <a:r>
              <a:rPr lang="en-US" sz="1600"/>
              <a:t>The module will also help the users to add or delete any item as they like.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-330200" lvl="0" marL="457200" rtl="0">
              <a:spcBef>
                <a:spcPts val="0"/>
              </a:spcBef>
              <a:buSzPct val="100000"/>
              <a:buChar char="●"/>
            </a:pPr>
            <a:r>
              <a:rPr lang="en-US" sz="1600"/>
              <a:t>When the users have finalized their products then the module would allow them to checkout their products.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-330200" lvl="0" marL="457200" rtl="0">
              <a:spcBef>
                <a:spcPts val="0"/>
              </a:spcBef>
              <a:buSzPct val="100000"/>
              <a:buChar char="●"/>
            </a:pPr>
            <a:r>
              <a:rPr lang="en-US" sz="1600"/>
              <a:t>The module will also provide the user with many options of payment method and user could choose any one of them as they wish.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x="311700" y="593424"/>
            <a:ext cx="8520600" cy="564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Shipping Module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mages (2).jpeg" id="297" name="Shape 2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1837" y="1046425"/>
            <a:ext cx="1952625" cy="2343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s22.png" id="298" name="Shape 2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6537" y="4203675"/>
            <a:ext cx="2447925" cy="18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Shape 299"/>
          <p:cNvSpPr txBox="1"/>
          <p:nvPr/>
        </p:nvSpPr>
        <p:spPr>
          <a:xfrm>
            <a:off x="497150" y="1363950"/>
            <a:ext cx="4691100" cy="44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ct val="100000"/>
              <a:buChar char="●"/>
            </a:pPr>
            <a:r>
              <a:rPr lang="en-US" sz="1600"/>
              <a:t>The Shipping Module would be linked with the registration module for accessing the </a:t>
            </a:r>
            <a:r>
              <a:rPr lang="en-US" sz="1600"/>
              <a:t>user's</a:t>
            </a:r>
            <a:r>
              <a:rPr lang="en-US" sz="1600"/>
              <a:t> shipping information.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-330200" lvl="0" marL="457200" rtl="0">
              <a:spcBef>
                <a:spcPts val="0"/>
              </a:spcBef>
              <a:buSzPct val="100000"/>
              <a:buChar char="●"/>
            </a:pPr>
            <a:r>
              <a:rPr lang="en-US" sz="1600"/>
              <a:t>The module would also prompt to the user if they want to make any changes to the shipping address.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-330200" lvl="0" marL="457200" rtl="0">
              <a:spcBef>
                <a:spcPts val="0"/>
              </a:spcBef>
              <a:buSzPct val="100000"/>
              <a:buChar char="●"/>
            </a:pPr>
            <a:r>
              <a:rPr lang="en-US" sz="1600"/>
              <a:t>When the users have ordered their products, the module would then print the shipping label with tracking number using the label printer.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-330200" lvl="0" marL="457200" rtl="0">
              <a:spcBef>
                <a:spcPts val="0"/>
              </a:spcBef>
              <a:buSzPct val="100000"/>
              <a:buChar char="●"/>
            </a:pPr>
            <a:r>
              <a:rPr lang="en-US" sz="1600"/>
              <a:t>The tracking number then would be saved in the database.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/>
          <p:nvPr>
            <p:ph type="title"/>
          </p:nvPr>
        </p:nvSpPr>
        <p:spPr>
          <a:xfrm>
            <a:off x="457200" y="7048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Backup Slides</a:t>
            </a:r>
          </a:p>
        </p:txBody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457200" y="1905000"/>
            <a:ext cx="8229600" cy="4389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b="0" i="0" lang="en-US" sz="2600" u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None.</a:t>
            </a:r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57200" y="12667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</a:p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457200" y="1234286"/>
            <a:ext cx="8229600" cy="43893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43205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100000"/>
              <a:buFont typeface="Noto Sans Symbols"/>
              <a:buChar char="●"/>
            </a:pPr>
            <a:r>
              <a:rPr b="1" lang="en-US" sz="2000"/>
              <a:t>See (Visual Perception) - </a:t>
            </a:r>
            <a:r>
              <a:rPr lang="en-US" sz="2000"/>
              <a:t>“One of the five senses, it is one of the abilities to interpret the surrounding environment using light in the visible spectrum.”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Link: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 </a:t>
            </a:r>
            <a:r>
              <a:rPr lang="en-US" sz="2000" u="sng">
                <a:solidFill>
                  <a:schemeClr val="hlink"/>
                </a:solidFill>
                <a:hlinkClick r:id="rId4"/>
              </a:rPr>
              <a:t>https://en.wikipedia.org/wiki/Visual_perception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43205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100000"/>
              <a:buFont typeface="Noto Sans Symbols"/>
              <a:buChar char="●"/>
            </a:pPr>
            <a:r>
              <a:rPr b="1" lang="en-US" sz="2000"/>
              <a:t>Food </a:t>
            </a:r>
            <a:r>
              <a:rPr b="0" i="0" lang="en-US" sz="2000" u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– “any substance consumed to provide nutritional support for the body.</a:t>
            </a:r>
            <a:r>
              <a:rPr lang="en-US" sz="2000"/>
              <a:t>”</a:t>
            </a:r>
          </a:p>
          <a:p>
            <a:pPr indent="457200" lvl="0" marL="0" rtl="0">
              <a:spcBef>
                <a:spcPts val="0"/>
              </a:spcBef>
              <a:buNone/>
            </a:pPr>
            <a:r>
              <a:rPr lang="en-US" sz="2000"/>
              <a:t>Link: </a:t>
            </a:r>
            <a:r>
              <a:rPr lang="en-US" sz="2000" u="sng">
                <a:solidFill>
                  <a:schemeClr val="hlink"/>
                </a:solidFill>
                <a:hlinkClick r:id="rId5"/>
              </a:rPr>
              <a:t>https://en.wikipedia.org/wiki/Food</a:t>
            </a:r>
          </a:p>
          <a:p>
            <a:pPr indent="-243205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100000"/>
              <a:buFont typeface="Noto Sans Symbols"/>
              <a:buChar char="●"/>
            </a:pPr>
            <a:r>
              <a:rPr b="1" lang="en-US" sz="2000"/>
              <a:t>Supreme </a:t>
            </a:r>
            <a:r>
              <a:rPr i="1" lang="en-US" sz="2000"/>
              <a:t>adjective</a:t>
            </a:r>
            <a:r>
              <a:rPr lang="en-US" sz="2000"/>
              <a:t> - “superior to all others” synonyms: </a:t>
            </a:r>
            <a:r>
              <a:rPr i="1" lang="en-US" sz="2000"/>
              <a:t>highest-ranking, head, top, superior, prime</a:t>
            </a:r>
          </a:p>
        </p:txBody>
      </p:sp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457200" y="2551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What is it for?</a:t>
            </a: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71750" y="1398150"/>
            <a:ext cx="4038600" cy="44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Fast and easy online shopping services for prime See-Food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3050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Fresh and high-quality See-Food from different parts of the world</a:t>
            </a:r>
          </a:p>
          <a:p>
            <a:pPr indent="0" lvl="0" marL="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3050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Online shopping for fresh produce delivered overnight to your door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1825" y="1398150"/>
            <a:ext cx="4664975" cy="260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21825" y="4006449"/>
            <a:ext cx="4664974" cy="269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457200" y="328325"/>
            <a:ext cx="82296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Our </a:t>
            </a:r>
            <a:r>
              <a:rPr lang="en-US"/>
              <a:t>G</a:t>
            </a: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oal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296550" y="1492825"/>
            <a:ext cx="8550900" cy="44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To provide an online website for users to register for an account, place orders, track orders, and review order history</a:t>
            </a:r>
          </a:p>
          <a:p>
            <a:pPr indent="-273050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None/>
            </a:pPr>
            <a:r>
              <a:t/>
            </a:r>
            <a:endParaRPr b="0" i="0" sz="2600" u="none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indent="-273050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Provide a live-feed video of our livestock for users to pick and choose from</a:t>
            </a:r>
          </a:p>
        </p:txBody>
      </p:sp>
      <p:pic>
        <p:nvPicPr>
          <p:cNvPr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4850" y="4557021"/>
            <a:ext cx="2727150" cy="184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457200" y="239075"/>
            <a:ext cx="8229600" cy="869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Our </a:t>
            </a:r>
            <a:r>
              <a:rPr lang="en-US"/>
              <a:t>S</a:t>
            </a: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ystem’s </a:t>
            </a:r>
            <a:r>
              <a:rPr lang="en-US"/>
              <a:t>F</a:t>
            </a: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eatures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457200" y="1920875"/>
            <a:ext cx="4038599" cy="4433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View a live feed of seafood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Order food from home using the website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Shipping the product to the user’s home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Tracking the order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3349" y="1920875"/>
            <a:ext cx="2249899" cy="224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6924" y="4432374"/>
            <a:ext cx="2566275" cy="192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457200" y="231225"/>
            <a:ext cx="8229600" cy="6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DFD Level 0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67925"/>
            <a:ext cx="8809574" cy="554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-246250" y="70550"/>
            <a:ext cx="30729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3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DFD Level 1</a:t>
            </a:r>
          </a:p>
        </p:txBody>
      </p:sp>
      <p:sp>
        <p:nvSpPr>
          <p:cNvPr id="118" name="Shape 118"/>
          <p:cNvSpPr/>
          <p:nvPr/>
        </p:nvSpPr>
        <p:spPr>
          <a:xfrm>
            <a:off x="3962267" y="2784841"/>
            <a:ext cx="1371600" cy="855899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3212123" y="2029371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 txBox="1"/>
          <p:nvPr/>
        </p:nvSpPr>
        <p:spPr>
          <a:xfrm>
            <a:off x="3891961" y="2878113"/>
            <a:ext cx="14175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See-Food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/>
              <a:t>Controller</a:t>
            </a:r>
          </a:p>
        </p:txBody>
      </p:sp>
      <p:sp>
        <p:nvSpPr>
          <p:cNvPr id="121" name="Shape 121"/>
          <p:cNvSpPr txBox="1"/>
          <p:nvPr/>
        </p:nvSpPr>
        <p:spPr>
          <a:xfrm>
            <a:off x="3220833" y="2063166"/>
            <a:ext cx="12900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Registration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/>
              <a:t>Module</a:t>
            </a:r>
          </a:p>
        </p:txBody>
      </p:sp>
      <p:sp>
        <p:nvSpPr>
          <p:cNvPr id="122" name="Shape 122"/>
          <p:cNvSpPr/>
          <p:nvPr/>
        </p:nvSpPr>
        <p:spPr>
          <a:xfrm>
            <a:off x="4734110" y="2043696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1690137" y="2043696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 txBox="1"/>
          <p:nvPr/>
        </p:nvSpPr>
        <p:spPr>
          <a:xfrm>
            <a:off x="1900383" y="2062410"/>
            <a:ext cx="9951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Login Module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4946245" y="2245385"/>
            <a:ext cx="8517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 txBox="1"/>
          <p:nvPr/>
        </p:nvSpPr>
        <p:spPr>
          <a:xfrm>
            <a:off x="4880926" y="2066935"/>
            <a:ext cx="9951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Order Module</a:t>
            </a:r>
          </a:p>
        </p:txBody>
      </p:sp>
      <p:sp>
        <p:nvSpPr>
          <p:cNvPr id="127" name="Shape 127"/>
          <p:cNvSpPr/>
          <p:nvPr/>
        </p:nvSpPr>
        <p:spPr>
          <a:xfrm>
            <a:off x="7617757" y="2329724"/>
            <a:ext cx="1417500" cy="738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 txBox="1"/>
          <p:nvPr/>
        </p:nvSpPr>
        <p:spPr>
          <a:xfrm>
            <a:off x="7691706" y="2295852"/>
            <a:ext cx="12900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Order Confirmation Module</a:t>
            </a:r>
          </a:p>
        </p:txBody>
      </p:sp>
      <p:sp>
        <p:nvSpPr>
          <p:cNvPr id="129" name="Shape 129"/>
          <p:cNvSpPr/>
          <p:nvPr/>
        </p:nvSpPr>
        <p:spPr>
          <a:xfrm>
            <a:off x="1422600" y="684487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3349112" y="663212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4883237" y="691734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207550" y="249409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7622737" y="1418846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5572850" y="3749296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3337750" y="4622208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963625" y="4716696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 txBox="1"/>
          <p:nvPr/>
        </p:nvSpPr>
        <p:spPr>
          <a:xfrm>
            <a:off x="1402812" y="658950"/>
            <a:ext cx="9951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138" name="Shape 138"/>
          <p:cNvSpPr txBox="1"/>
          <p:nvPr/>
        </p:nvSpPr>
        <p:spPr>
          <a:xfrm>
            <a:off x="3389775" y="670125"/>
            <a:ext cx="9951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4957125" y="664525"/>
            <a:ext cx="9951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140" name="Shape 140"/>
          <p:cNvSpPr txBox="1"/>
          <p:nvPr/>
        </p:nvSpPr>
        <p:spPr>
          <a:xfrm>
            <a:off x="6112575" y="234475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141" name="Shape 141"/>
          <p:cNvSpPr txBox="1"/>
          <p:nvPr/>
        </p:nvSpPr>
        <p:spPr>
          <a:xfrm>
            <a:off x="5728225" y="3705062"/>
            <a:ext cx="10764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Product Selection Module</a:t>
            </a:r>
          </a:p>
        </p:txBody>
      </p:sp>
      <p:sp>
        <p:nvSpPr>
          <p:cNvPr id="142" name="Shape 142"/>
          <p:cNvSpPr txBox="1"/>
          <p:nvPr/>
        </p:nvSpPr>
        <p:spPr>
          <a:xfrm>
            <a:off x="3497500" y="4540111"/>
            <a:ext cx="10980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Product Upload Module</a:t>
            </a:r>
          </a:p>
        </p:txBody>
      </p:sp>
      <p:sp>
        <p:nvSpPr>
          <p:cNvPr id="143" name="Shape 143"/>
          <p:cNvSpPr/>
          <p:nvPr/>
        </p:nvSpPr>
        <p:spPr>
          <a:xfrm>
            <a:off x="1079275" y="5904437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 txBox="1"/>
          <p:nvPr/>
        </p:nvSpPr>
        <p:spPr>
          <a:xfrm>
            <a:off x="972475" y="5911350"/>
            <a:ext cx="12900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Printer</a:t>
            </a:r>
          </a:p>
        </p:txBody>
      </p:sp>
      <p:sp>
        <p:nvSpPr>
          <p:cNvPr id="145" name="Shape 145"/>
          <p:cNvSpPr txBox="1"/>
          <p:nvPr/>
        </p:nvSpPr>
        <p:spPr>
          <a:xfrm>
            <a:off x="7787687" y="1401350"/>
            <a:ext cx="10980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Shopping Cart Module</a:t>
            </a:r>
          </a:p>
        </p:txBody>
      </p:sp>
      <p:sp>
        <p:nvSpPr>
          <p:cNvPr id="146" name="Shape 146"/>
          <p:cNvSpPr txBox="1"/>
          <p:nvPr/>
        </p:nvSpPr>
        <p:spPr>
          <a:xfrm>
            <a:off x="1040575" y="4716700"/>
            <a:ext cx="12045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Shipping Module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314262" y="3365675"/>
            <a:ext cx="10518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Customer Data[1]</a:t>
            </a:r>
          </a:p>
        </p:txBody>
      </p:sp>
      <p:cxnSp>
        <p:nvCxnSpPr>
          <p:cNvPr id="148" name="Shape 148"/>
          <p:cNvCxnSpPr/>
          <p:nvPr/>
        </p:nvCxnSpPr>
        <p:spPr>
          <a:xfrm>
            <a:off x="286600" y="3457787"/>
            <a:ext cx="114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9" name="Shape 149"/>
          <p:cNvCxnSpPr/>
          <p:nvPr/>
        </p:nvCxnSpPr>
        <p:spPr>
          <a:xfrm>
            <a:off x="269425" y="3911562"/>
            <a:ext cx="114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0" name="Shape 150"/>
          <p:cNvSpPr txBox="1"/>
          <p:nvPr/>
        </p:nvSpPr>
        <p:spPr>
          <a:xfrm>
            <a:off x="3709125" y="6110075"/>
            <a:ext cx="9951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Product Data[2]</a:t>
            </a:r>
          </a:p>
        </p:txBody>
      </p:sp>
      <p:cxnSp>
        <p:nvCxnSpPr>
          <p:cNvPr id="151" name="Shape 151"/>
          <p:cNvCxnSpPr/>
          <p:nvPr/>
        </p:nvCxnSpPr>
        <p:spPr>
          <a:xfrm>
            <a:off x="3739725" y="6186325"/>
            <a:ext cx="12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2" name="Shape 152"/>
          <p:cNvCxnSpPr/>
          <p:nvPr/>
        </p:nvCxnSpPr>
        <p:spPr>
          <a:xfrm>
            <a:off x="3714750" y="6638650"/>
            <a:ext cx="12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3" name="Shape 153"/>
          <p:cNvCxnSpPr>
            <a:stCxn id="137" idx="2"/>
            <a:endCxn id="124" idx="0"/>
          </p:cNvCxnSpPr>
          <p:nvPr/>
        </p:nvCxnSpPr>
        <p:spPr>
          <a:xfrm>
            <a:off x="1900362" y="1217850"/>
            <a:ext cx="497700" cy="84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4" name="Shape 154"/>
          <p:cNvCxnSpPr>
            <a:stCxn id="130" idx="2"/>
            <a:endCxn id="121" idx="0"/>
          </p:cNvCxnSpPr>
          <p:nvPr/>
        </p:nvCxnSpPr>
        <p:spPr>
          <a:xfrm flipH="1">
            <a:off x="3865712" y="1240112"/>
            <a:ext cx="21600" cy="82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5" name="Shape 155"/>
          <p:cNvCxnSpPr>
            <a:stCxn id="121" idx="0"/>
            <a:endCxn id="147" idx="0"/>
          </p:cNvCxnSpPr>
          <p:nvPr/>
        </p:nvCxnSpPr>
        <p:spPr>
          <a:xfrm rot="5400000">
            <a:off x="1701633" y="1201566"/>
            <a:ext cx="1302600" cy="3025800"/>
          </a:xfrm>
          <a:prstGeom prst="curvedConnector3">
            <a:avLst>
              <a:gd fmla="val -1828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6" name="Shape 156"/>
          <p:cNvCxnSpPr>
            <a:stCxn id="147" idx="3"/>
          </p:cNvCxnSpPr>
          <p:nvPr/>
        </p:nvCxnSpPr>
        <p:spPr>
          <a:xfrm flipH="1" rot="10800000">
            <a:off x="1366062" y="3133925"/>
            <a:ext cx="2567700" cy="511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7" name="Shape 157"/>
          <p:cNvCxnSpPr/>
          <p:nvPr/>
        </p:nvCxnSpPr>
        <p:spPr>
          <a:xfrm flipH="1" rot="10800000">
            <a:off x="1449425" y="3299375"/>
            <a:ext cx="2567700" cy="511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158" name="Shape 158"/>
          <p:cNvSpPr txBox="1"/>
          <p:nvPr/>
        </p:nvSpPr>
        <p:spPr>
          <a:xfrm rot="-3627230">
            <a:off x="-19498" y="2060888"/>
            <a:ext cx="1823879" cy="5110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 new registered 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/>
              <a:t>user data</a:t>
            </a:r>
          </a:p>
        </p:txBody>
      </p:sp>
      <p:sp>
        <p:nvSpPr>
          <p:cNvPr id="159" name="Shape 159"/>
          <p:cNvSpPr txBox="1"/>
          <p:nvPr/>
        </p:nvSpPr>
        <p:spPr>
          <a:xfrm rot="799">
            <a:off x="1811186" y="1217637"/>
            <a:ext cx="12912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User Login Data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3827362" y="1206000"/>
            <a:ext cx="851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User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Register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Data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4884987" y="1310012"/>
            <a:ext cx="9414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Order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Data</a:t>
            </a:r>
          </a:p>
        </p:txBody>
      </p:sp>
      <p:sp>
        <p:nvSpPr>
          <p:cNvPr id="162" name="Shape 162"/>
          <p:cNvSpPr txBox="1"/>
          <p:nvPr/>
        </p:nvSpPr>
        <p:spPr>
          <a:xfrm>
            <a:off x="6224687" y="851850"/>
            <a:ext cx="6822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New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Order 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1200"/>
              <a:t>Data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1649473" y="5319700"/>
            <a:ext cx="995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Shipping 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Data</a:t>
            </a:r>
            <a:r>
              <a:rPr lang="en-US" sz="1200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/>
          </a:p>
        </p:txBody>
      </p:sp>
      <p:cxnSp>
        <p:nvCxnSpPr>
          <p:cNvPr id="164" name="Shape 164"/>
          <p:cNvCxnSpPr/>
          <p:nvPr/>
        </p:nvCxnSpPr>
        <p:spPr>
          <a:xfrm>
            <a:off x="7767487" y="3183925"/>
            <a:ext cx="114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5" name="Shape 165"/>
          <p:cNvCxnSpPr/>
          <p:nvPr/>
        </p:nvCxnSpPr>
        <p:spPr>
          <a:xfrm>
            <a:off x="7767487" y="3641125"/>
            <a:ext cx="114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66" name="Shape 166"/>
          <p:cNvSpPr txBox="1"/>
          <p:nvPr/>
        </p:nvSpPr>
        <p:spPr>
          <a:xfrm>
            <a:off x="7963250" y="3132562"/>
            <a:ext cx="13440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Order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Data[3]</a:t>
            </a:r>
          </a:p>
        </p:txBody>
      </p:sp>
      <p:cxnSp>
        <p:nvCxnSpPr>
          <p:cNvPr id="167" name="Shape 167"/>
          <p:cNvCxnSpPr/>
          <p:nvPr/>
        </p:nvCxnSpPr>
        <p:spPr>
          <a:xfrm flipH="1">
            <a:off x="1623975" y="5327700"/>
            <a:ext cx="25500" cy="58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8" name="Shape 168"/>
          <p:cNvCxnSpPr/>
          <p:nvPr/>
        </p:nvCxnSpPr>
        <p:spPr>
          <a:xfrm rot="10800000">
            <a:off x="6820900" y="903175"/>
            <a:ext cx="1004100" cy="146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9" name="Shape 169"/>
          <p:cNvCxnSpPr>
            <a:stCxn id="122" idx="6"/>
            <a:endCxn id="128" idx="1"/>
          </p:cNvCxnSpPr>
          <p:nvPr/>
        </p:nvCxnSpPr>
        <p:spPr>
          <a:xfrm>
            <a:off x="6151610" y="2391546"/>
            <a:ext cx="1540200" cy="2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70" name="Shape 170"/>
          <p:cNvCxnSpPr/>
          <p:nvPr/>
        </p:nvCxnSpPr>
        <p:spPr>
          <a:xfrm flipH="1" rot="10800000">
            <a:off x="5385661" y="3498963"/>
            <a:ext cx="22359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71" name="Shape 171"/>
          <p:cNvCxnSpPr/>
          <p:nvPr/>
        </p:nvCxnSpPr>
        <p:spPr>
          <a:xfrm rot="10800000">
            <a:off x="5254825" y="3244200"/>
            <a:ext cx="2315700" cy="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72" name="Shape 172"/>
          <p:cNvCxnSpPr/>
          <p:nvPr/>
        </p:nvCxnSpPr>
        <p:spPr>
          <a:xfrm>
            <a:off x="5999150" y="2620162"/>
            <a:ext cx="1964100" cy="68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73" name="Shape 173"/>
          <p:cNvCxnSpPr/>
          <p:nvPr/>
        </p:nvCxnSpPr>
        <p:spPr>
          <a:xfrm flipH="1">
            <a:off x="5509575" y="1272350"/>
            <a:ext cx="12600" cy="71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74" name="Shape 174"/>
          <p:cNvCxnSpPr>
            <a:endCxn id="123" idx="2"/>
          </p:cNvCxnSpPr>
          <p:nvPr/>
        </p:nvCxnSpPr>
        <p:spPr>
          <a:xfrm flipH="1" rot="10800000">
            <a:off x="1221537" y="2391546"/>
            <a:ext cx="468600" cy="9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75" name="Shape 175"/>
          <p:cNvSpPr txBox="1"/>
          <p:nvPr/>
        </p:nvSpPr>
        <p:spPr>
          <a:xfrm rot="-3963919">
            <a:off x="972556" y="2761852"/>
            <a:ext cx="941347" cy="18842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76" name="Shape 176"/>
          <p:cNvSpPr txBox="1"/>
          <p:nvPr/>
        </p:nvSpPr>
        <p:spPr>
          <a:xfrm rot="942987">
            <a:off x="6062841" y="2685587"/>
            <a:ext cx="794087" cy="1885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177" name="Shape 177"/>
          <p:cNvSpPr txBox="1"/>
          <p:nvPr/>
        </p:nvSpPr>
        <p:spPr>
          <a:xfrm rot="445593">
            <a:off x="6203514" y="2201795"/>
            <a:ext cx="1371706" cy="2595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New Order Data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5351150" y="3244675"/>
            <a:ext cx="7941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6228575" y="3092262"/>
            <a:ext cx="9414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80" name="Shape 180"/>
          <p:cNvSpPr txBox="1"/>
          <p:nvPr/>
        </p:nvSpPr>
        <p:spPr>
          <a:xfrm rot="1299">
            <a:off x="3732883" y="5497921"/>
            <a:ext cx="7941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181" name="Shape 181"/>
          <p:cNvSpPr txBox="1"/>
          <p:nvPr/>
        </p:nvSpPr>
        <p:spPr>
          <a:xfrm>
            <a:off x="7767900" y="3731150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182" name="Shape 182"/>
          <p:cNvSpPr/>
          <p:nvPr/>
        </p:nvSpPr>
        <p:spPr>
          <a:xfrm>
            <a:off x="7967550" y="3837547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" name="Shape 183"/>
          <p:cNvSpPr txBox="1"/>
          <p:nvPr/>
        </p:nvSpPr>
        <p:spPr>
          <a:xfrm>
            <a:off x="7845637" y="3795537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cxnSp>
        <p:nvCxnSpPr>
          <p:cNvPr id="184" name="Shape 184"/>
          <p:cNvCxnSpPr/>
          <p:nvPr/>
        </p:nvCxnSpPr>
        <p:spPr>
          <a:xfrm flipH="1" rot="10800000">
            <a:off x="6880825" y="4151312"/>
            <a:ext cx="1041000" cy="5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85" name="Shape 185"/>
          <p:cNvSpPr txBox="1"/>
          <p:nvPr/>
        </p:nvSpPr>
        <p:spPr>
          <a:xfrm>
            <a:off x="6998350" y="3641125"/>
            <a:ext cx="851700" cy="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Product Data</a:t>
            </a:r>
          </a:p>
        </p:txBody>
      </p:sp>
      <p:sp>
        <p:nvSpPr>
          <p:cNvPr id="186" name="Shape 186"/>
          <p:cNvSpPr txBox="1"/>
          <p:nvPr/>
        </p:nvSpPr>
        <p:spPr>
          <a:xfrm rot="-2191">
            <a:off x="1413856" y="3264614"/>
            <a:ext cx="941400" cy="188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87" name="Shape 187"/>
          <p:cNvSpPr txBox="1"/>
          <p:nvPr/>
        </p:nvSpPr>
        <p:spPr>
          <a:xfrm>
            <a:off x="3221175" y="3260325"/>
            <a:ext cx="7941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cxnSp>
        <p:nvCxnSpPr>
          <p:cNvPr id="188" name="Shape 188"/>
          <p:cNvCxnSpPr/>
          <p:nvPr/>
        </p:nvCxnSpPr>
        <p:spPr>
          <a:xfrm flipH="1">
            <a:off x="4376375" y="3689825"/>
            <a:ext cx="38700" cy="89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89" name="Shape 189"/>
          <p:cNvSpPr txBox="1"/>
          <p:nvPr/>
        </p:nvSpPr>
        <p:spPr>
          <a:xfrm>
            <a:off x="3637075" y="3727412"/>
            <a:ext cx="9414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New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/>
              <a:t>Product Data</a:t>
            </a:r>
          </a:p>
        </p:txBody>
      </p:sp>
      <p:cxnSp>
        <p:nvCxnSpPr>
          <p:cNvPr id="190" name="Shape 190"/>
          <p:cNvCxnSpPr/>
          <p:nvPr/>
        </p:nvCxnSpPr>
        <p:spPr>
          <a:xfrm>
            <a:off x="4542600" y="5229375"/>
            <a:ext cx="0" cy="80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91" name="Shape 191"/>
          <p:cNvCxnSpPr/>
          <p:nvPr/>
        </p:nvCxnSpPr>
        <p:spPr>
          <a:xfrm flipH="1" rot="10800000">
            <a:off x="4877625" y="4484775"/>
            <a:ext cx="1083900" cy="21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92" name="Shape 192"/>
          <p:cNvSpPr txBox="1"/>
          <p:nvPr/>
        </p:nvSpPr>
        <p:spPr>
          <a:xfrm rot="-4472776">
            <a:off x="5288652" y="4829897"/>
            <a:ext cx="941229" cy="18836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93" name="Shape 193"/>
          <p:cNvSpPr/>
          <p:nvPr/>
        </p:nvSpPr>
        <p:spPr>
          <a:xfrm>
            <a:off x="6258725" y="4952571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6429275" y="6140312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 txBox="1"/>
          <p:nvPr/>
        </p:nvSpPr>
        <p:spPr>
          <a:xfrm>
            <a:off x="6365225" y="6147225"/>
            <a:ext cx="12045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Live Camera Feed</a:t>
            </a:r>
          </a:p>
        </p:txBody>
      </p:sp>
      <p:sp>
        <p:nvSpPr>
          <p:cNvPr id="196" name="Shape 196"/>
          <p:cNvSpPr txBox="1"/>
          <p:nvPr/>
        </p:nvSpPr>
        <p:spPr>
          <a:xfrm>
            <a:off x="6281675" y="4963825"/>
            <a:ext cx="1371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Live Camera Feed Module</a:t>
            </a:r>
          </a:p>
        </p:txBody>
      </p:sp>
      <p:cxnSp>
        <p:nvCxnSpPr>
          <p:cNvPr id="197" name="Shape 197"/>
          <p:cNvCxnSpPr>
            <a:stCxn id="195" idx="0"/>
            <a:endCxn id="196" idx="2"/>
          </p:cNvCxnSpPr>
          <p:nvPr/>
        </p:nvCxnSpPr>
        <p:spPr>
          <a:xfrm rot="10800000">
            <a:off x="6967475" y="5569125"/>
            <a:ext cx="0" cy="57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98" name="Shape 198"/>
          <p:cNvSpPr txBox="1"/>
          <p:nvPr/>
        </p:nvSpPr>
        <p:spPr>
          <a:xfrm>
            <a:off x="6610400" y="5575600"/>
            <a:ext cx="15906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Live Feed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Video Data</a:t>
            </a:r>
          </a:p>
        </p:txBody>
      </p:sp>
      <p:sp>
        <p:nvSpPr>
          <p:cNvPr id="199" name="Shape 199"/>
          <p:cNvSpPr txBox="1"/>
          <p:nvPr/>
        </p:nvSpPr>
        <p:spPr>
          <a:xfrm>
            <a:off x="7884550" y="4554875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200" name="Shape 200"/>
          <p:cNvSpPr/>
          <p:nvPr/>
        </p:nvSpPr>
        <p:spPr>
          <a:xfrm>
            <a:off x="8008000" y="4661272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" name="Shape 201"/>
          <p:cNvSpPr txBox="1"/>
          <p:nvPr/>
        </p:nvSpPr>
        <p:spPr>
          <a:xfrm>
            <a:off x="7955537" y="4650612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cxnSp>
        <p:nvCxnSpPr>
          <p:cNvPr id="202" name="Shape 202"/>
          <p:cNvCxnSpPr>
            <a:stCxn id="196" idx="3"/>
            <a:endCxn id="201" idx="1"/>
          </p:cNvCxnSpPr>
          <p:nvPr/>
        </p:nvCxnSpPr>
        <p:spPr>
          <a:xfrm flipH="1" rot="10800000">
            <a:off x="7653275" y="4929925"/>
            <a:ext cx="302400" cy="33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03" name="Shape 203"/>
          <p:cNvSpPr txBox="1"/>
          <p:nvPr/>
        </p:nvSpPr>
        <p:spPr>
          <a:xfrm>
            <a:off x="6736450" y="4473362"/>
            <a:ext cx="15906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Live Feed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Video Data</a:t>
            </a:r>
          </a:p>
        </p:txBody>
      </p:sp>
      <p:sp>
        <p:nvSpPr>
          <p:cNvPr id="204" name="Shape 204"/>
          <p:cNvSpPr txBox="1"/>
          <p:nvPr/>
        </p:nvSpPr>
        <p:spPr>
          <a:xfrm rot="5397809">
            <a:off x="4613488" y="4285479"/>
            <a:ext cx="9414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205" name="Shape 205"/>
          <p:cNvSpPr/>
          <p:nvPr/>
        </p:nvSpPr>
        <p:spPr>
          <a:xfrm>
            <a:off x="7689462" y="206609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 txBox="1"/>
          <p:nvPr/>
        </p:nvSpPr>
        <p:spPr>
          <a:xfrm>
            <a:off x="7539300" y="180950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cxnSp>
        <p:nvCxnSpPr>
          <p:cNvPr id="207" name="Shape 207"/>
          <p:cNvCxnSpPr/>
          <p:nvPr/>
        </p:nvCxnSpPr>
        <p:spPr>
          <a:xfrm flipH="1">
            <a:off x="8041175" y="877925"/>
            <a:ext cx="51000" cy="45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08" name="Shape 208"/>
          <p:cNvCxnSpPr/>
          <p:nvPr/>
        </p:nvCxnSpPr>
        <p:spPr>
          <a:xfrm flipH="1" rot="10800000">
            <a:off x="8322875" y="801575"/>
            <a:ext cx="23700" cy="5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09" name="Shape 209"/>
          <p:cNvSpPr txBox="1"/>
          <p:nvPr/>
        </p:nvSpPr>
        <p:spPr>
          <a:xfrm rot="-431653">
            <a:off x="6058332" y="1675775"/>
            <a:ext cx="1540326" cy="51134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200"/>
              <a:t>Shopping Cart Data</a:t>
            </a:r>
          </a:p>
        </p:txBody>
      </p:sp>
      <p:cxnSp>
        <p:nvCxnSpPr>
          <p:cNvPr id="210" name="Shape 210"/>
          <p:cNvCxnSpPr/>
          <p:nvPr/>
        </p:nvCxnSpPr>
        <p:spPr>
          <a:xfrm flipH="1">
            <a:off x="5936687" y="1829300"/>
            <a:ext cx="1698600" cy="25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11" name="Shape 211"/>
          <p:cNvSpPr txBox="1"/>
          <p:nvPr/>
        </p:nvSpPr>
        <p:spPr>
          <a:xfrm>
            <a:off x="7158825" y="866975"/>
            <a:ext cx="9414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/>
              <a:t>Shopping Cart Data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8285450" y="845562"/>
            <a:ext cx="10410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/>
              <a:t>Shopping Cart Data</a:t>
            </a:r>
          </a:p>
        </p:txBody>
      </p:sp>
      <p:cxnSp>
        <p:nvCxnSpPr>
          <p:cNvPr id="213" name="Shape 213"/>
          <p:cNvCxnSpPr/>
          <p:nvPr/>
        </p:nvCxnSpPr>
        <p:spPr>
          <a:xfrm>
            <a:off x="508950" y="3944300"/>
            <a:ext cx="750600" cy="76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14" name="Shape 214"/>
          <p:cNvSpPr txBox="1"/>
          <p:nvPr/>
        </p:nvSpPr>
        <p:spPr>
          <a:xfrm rot="2700000">
            <a:off x="733310" y="4169838"/>
            <a:ext cx="941441" cy="1883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cxnSp>
        <p:nvCxnSpPr>
          <p:cNvPr id="215" name="Shape 215"/>
          <p:cNvCxnSpPr/>
          <p:nvPr/>
        </p:nvCxnSpPr>
        <p:spPr>
          <a:xfrm flipH="1">
            <a:off x="1972200" y="3511700"/>
            <a:ext cx="2137500" cy="115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16" name="Shape 216"/>
          <p:cNvSpPr txBox="1"/>
          <p:nvPr/>
        </p:nvSpPr>
        <p:spPr>
          <a:xfrm rot="-1505269">
            <a:off x="2124568" y="3919251"/>
            <a:ext cx="1098095" cy="25956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Order Data</a:t>
            </a:r>
          </a:p>
        </p:txBody>
      </p:sp>
      <p:cxnSp>
        <p:nvCxnSpPr>
          <p:cNvPr id="217" name="Shape 217"/>
          <p:cNvCxnSpPr/>
          <p:nvPr/>
        </p:nvCxnSpPr>
        <p:spPr>
          <a:xfrm rot="10800000">
            <a:off x="4816375" y="3606212"/>
            <a:ext cx="91200" cy="256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18" name="Shape 218"/>
          <p:cNvCxnSpPr/>
          <p:nvPr/>
        </p:nvCxnSpPr>
        <p:spPr>
          <a:xfrm flipH="1" rot="10800000">
            <a:off x="4587675" y="2017175"/>
            <a:ext cx="3098700" cy="409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19" name="Shape 219"/>
          <p:cNvSpPr txBox="1"/>
          <p:nvPr/>
        </p:nvSpPr>
        <p:spPr>
          <a:xfrm rot="-3313565">
            <a:off x="6634804" y="2595679"/>
            <a:ext cx="1104078" cy="2595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305525" y="42221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>
                <a:latin typeface="Arial"/>
                <a:ea typeface="Arial"/>
                <a:cs typeface="Arial"/>
                <a:sym typeface="Arial"/>
              </a:rPr>
              <a:t>See-Food Controller (SFC)</a:t>
            </a:r>
          </a:p>
        </p:txBody>
      </p:sp>
      <p:sp>
        <p:nvSpPr>
          <p:cNvPr id="226" name="Shape 226"/>
          <p:cNvSpPr txBox="1"/>
          <p:nvPr/>
        </p:nvSpPr>
        <p:spPr>
          <a:xfrm>
            <a:off x="611225" y="1239725"/>
            <a:ext cx="7909200" cy="51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/>
              <a:t>Allows vendor to view and process web-based customer and order data from a locally running, centralized software appli</a:t>
            </a:r>
            <a:r>
              <a:rPr lang="en-US" sz="2400"/>
              <a:t>cation</a:t>
            </a:r>
            <a:r>
              <a:rPr lang="en-US" sz="2400"/>
              <a:t>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-US" sz="2400"/>
              <a:t>Connects modules together and allows the vendor access to data.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-US" sz="2400"/>
              <a:t>Provides the module process interfaces for the vendor to view, add, update &amp; delete from the Customer, Order, and Inventory databases.</a:t>
            </a:r>
            <a:br>
              <a:rPr lang="en-US" sz="2400"/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type="title"/>
          </p:nvPr>
        </p:nvSpPr>
        <p:spPr>
          <a:xfrm>
            <a:off x="361650" y="23111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Product Selection Module</a:t>
            </a:r>
          </a:p>
        </p:txBody>
      </p:sp>
      <p:sp>
        <p:nvSpPr>
          <p:cNvPr id="233" name="Shape 233"/>
          <p:cNvSpPr txBox="1"/>
          <p:nvPr/>
        </p:nvSpPr>
        <p:spPr>
          <a:xfrm>
            <a:off x="361650" y="882400"/>
            <a:ext cx="5517300" cy="57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600">
                <a:solidFill>
                  <a:schemeClr val="dk1"/>
                </a:solidFill>
              </a:rPr>
              <a:t>Provides a method for the user to retrieve information pertaining a specific product that is seen in the live feed camera.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500">
                <a:solidFill>
                  <a:schemeClr val="dk1"/>
                </a:solidFill>
              </a:rPr>
              <a:t>Along with the live feed camera, the module will list products currently available.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500">
                <a:solidFill>
                  <a:schemeClr val="dk1"/>
                </a:solidFill>
              </a:rPr>
              <a:t>Each product would have a unique product ID placed on the body that is visible in the live camera feed. The user can use product ID to get more information about a product.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500">
                <a:solidFill>
                  <a:schemeClr val="dk1"/>
                </a:solidFill>
              </a:rPr>
              <a:t>A form with a text field allows the user to  input a product ID (as seen from the live feed)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500">
                <a:solidFill>
                  <a:schemeClr val="dk1"/>
                </a:solidFill>
              </a:rPr>
              <a:t>The user’s input queries the product database. If the product ID is valid, the data pertaining to that product ID (such as weight, length &amp; date of arrival) is displayed back to user.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500">
                <a:solidFill>
                  <a:schemeClr val="dk1"/>
                </a:solidFill>
              </a:rPr>
              <a:t>If the product ID is not valid, the user receives an error message.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34" name="Shape 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4850" y="1048625"/>
            <a:ext cx="2374224" cy="1778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Shape 2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4849" y="4228575"/>
            <a:ext cx="2474150" cy="16937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